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56" r:id="rId5"/>
    <p:sldId id="257" r:id="rId6"/>
    <p:sldId id="269" r:id="rId7"/>
    <p:sldId id="270" r:id="rId8"/>
    <p:sldId id="271" r:id="rId9"/>
    <p:sldId id="272" r:id="rId10"/>
    <p:sldId id="273" r:id="rId11"/>
    <p:sldId id="274" r:id="rId12"/>
    <p:sldId id="275" r:id="rId13"/>
    <p:sldId id="277" r:id="rId14"/>
    <p:sldId id="278" r:id="rId15"/>
    <p:sldId id="279" r:id="rId16"/>
    <p:sldId id="280" r:id="rId17"/>
    <p:sldId id="281" r:id="rId18"/>
    <p:sldId id="282" r:id="rId19"/>
    <p:sldId id="283" r:id="rId20"/>
    <p:sldId id="262"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94" autoAdjust="0"/>
    <p:restoredTop sz="96296"/>
  </p:normalViewPr>
  <p:slideViewPr>
    <p:cSldViewPr snapToGrid="0" showGuides="1">
      <p:cViewPr>
        <p:scale>
          <a:sx n="93" d="100"/>
          <a:sy n="93" d="100"/>
        </p:scale>
        <p:origin x="80" y="608"/>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4/24/20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4/24/20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4/24/20</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4/24/20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4/24/20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4/24/20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4/24/20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4/24/20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4/24/20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4/24/20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4/24/20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4/24/20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4/24/20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4/24/20</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s://blog.csdn.net/tmb8z9vdm66wh68vx1/article/details/79544739?ops_request_misc=&amp;request_id=&amp;biz_id=102&amp;utm_source=distribute.pc_search_result.none-task-blog-2~all~sobaiduweb~default-5"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lstStyle/>
          <a:p>
            <a:r>
              <a:rPr lang="en-US" dirty="0"/>
              <a:t>U.S Insurance policy </a:t>
            </a:r>
          </a:p>
        </p:txBody>
      </p:sp>
      <p:sp>
        <p:nvSpPr>
          <p:cNvPr id="7" name="Subtitle 6"/>
          <p:cNvSpPr>
            <a:spLocks noGrp="1"/>
          </p:cNvSpPr>
          <p:nvPr>
            <p:ph type="subTitle" idx="1"/>
          </p:nvPr>
        </p:nvSpPr>
        <p:spPr/>
        <p:txBody>
          <a:bodyPr/>
          <a:lstStyle/>
          <a:p>
            <a:r>
              <a:rPr lang="en-US" dirty="0"/>
              <a:t>Guangjin Luo</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B831-D5A3-7841-8492-7F948D284AA5}"/>
              </a:ext>
            </a:extLst>
          </p:cNvPr>
          <p:cNvSpPr>
            <a:spLocks noGrp="1"/>
          </p:cNvSpPr>
          <p:nvPr>
            <p:ph type="title"/>
          </p:nvPr>
        </p:nvSpPr>
        <p:spPr/>
        <p:txBody>
          <a:bodyPr/>
          <a:lstStyle/>
          <a:p>
            <a:r>
              <a:rPr lang="en-US" dirty="0"/>
              <a:t>Simple regression model</a:t>
            </a:r>
          </a:p>
        </p:txBody>
      </p:sp>
      <p:sp>
        <p:nvSpPr>
          <p:cNvPr id="3" name="Content Placeholder 2">
            <a:extLst>
              <a:ext uri="{FF2B5EF4-FFF2-40B4-BE49-F238E27FC236}">
                <a16:creationId xmlns:a16="http://schemas.microsoft.com/office/drawing/2014/main" id="{3E5691E7-1A76-4047-B779-317291226CE8}"/>
              </a:ext>
            </a:extLst>
          </p:cNvPr>
          <p:cNvSpPr>
            <a:spLocks noGrp="1"/>
          </p:cNvSpPr>
          <p:nvPr>
            <p:ph sz="half" idx="1"/>
          </p:nvPr>
        </p:nvSpPr>
        <p:spPr>
          <a:xfrm>
            <a:off x="1104899" y="1600200"/>
            <a:ext cx="9632373" cy="5181600"/>
          </a:xfrm>
        </p:spPr>
        <p:txBody>
          <a:bodyPr>
            <a:normAutofit/>
          </a:bodyPr>
          <a:lstStyle/>
          <a:p>
            <a:r>
              <a:rPr lang="en-US" dirty="0"/>
              <a:t>Code:</a:t>
            </a:r>
          </a:p>
          <a:p>
            <a:r>
              <a:rPr lang="en-US" dirty="0"/>
              <a:t>model1 &lt;- </a:t>
            </a:r>
            <a:r>
              <a:rPr lang="en-US" dirty="0" err="1"/>
              <a:t>lm</a:t>
            </a:r>
            <a:r>
              <a:rPr lang="en-US" dirty="0"/>
              <a:t>(</a:t>
            </a:r>
            <a:r>
              <a:rPr lang="en-US" dirty="0" err="1"/>
              <a:t>charges~age+children+bmi+sex+smoker+region,data</a:t>
            </a:r>
            <a:r>
              <a:rPr lang="en-US" dirty="0"/>
              <a:t>=insurance)</a:t>
            </a:r>
          </a:p>
          <a:p>
            <a:r>
              <a:rPr lang="en-US" dirty="0"/>
              <a:t>Result:</a:t>
            </a:r>
          </a:p>
        </p:txBody>
      </p:sp>
      <p:pic>
        <p:nvPicPr>
          <p:cNvPr id="6" name="Picture 5" descr="A picture containing knife&#10;&#10;Description automatically generated">
            <a:extLst>
              <a:ext uri="{FF2B5EF4-FFF2-40B4-BE49-F238E27FC236}">
                <a16:creationId xmlns:a16="http://schemas.microsoft.com/office/drawing/2014/main" id="{15CD9FB4-148F-7844-8797-9821DC518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8" y="3248314"/>
            <a:ext cx="8216900" cy="1358900"/>
          </a:xfrm>
          <a:prstGeom prst="rect">
            <a:avLst/>
          </a:prstGeom>
        </p:spPr>
      </p:pic>
      <p:sp>
        <p:nvSpPr>
          <p:cNvPr id="7" name="Content Placeholder 2">
            <a:extLst>
              <a:ext uri="{FF2B5EF4-FFF2-40B4-BE49-F238E27FC236}">
                <a16:creationId xmlns:a16="http://schemas.microsoft.com/office/drawing/2014/main" id="{D3672793-EAC3-9040-B0B6-203F542440DE}"/>
              </a:ext>
            </a:extLst>
          </p:cNvPr>
          <p:cNvSpPr txBox="1">
            <a:spLocks/>
          </p:cNvSpPr>
          <p:nvPr/>
        </p:nvSpPr>
        <p:spPr>
          <a:xfrm>
            <a:off x="1104899" y="5077691"/>
            <a:ext cx="9951027" cy="4024745"/>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en-US"/>
              <a:t>The simple model follows the common senses of the health care insurance; </a:t>
            </a:r>
          </a:p>
          <a:p>
            <a:r>
              <a:rPr lang="en-US"/>
              <a:t>Elder, smoker and bad BMI scores usually links to other sickness.</a:t>
            </a:r>
            <a:endParaRPr lang="en-US" dirty="0"/>
          </a:p>
        </p:txBody>
      </p:sp>
    </p:spTree>
    <p:extLst>
      <p:ext uri="{BB962C8B-B14F-4D97-AF65-F5344CB8AC3E}">
        <p14:creationId xmlns:p14="http://schemas.microsoft.com/office/powerpoint/2010/main" val="211159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73FE-C541-6343-9F47-1B72B14D9E97}"/>
              </a:ext>
            </a:extLst>
          </p:cNvPr>
          <p:cNvSpPr>
            <a:spLocks noGrp="1"/>
          </p:cNvSpPr>
          <p:nvPr>
            <p:ph type="title"/>
          </p:nvPr>
        </p:nvSpPr>
        <p:spPr>
          <a:xfrm>
            <a:off x="1104900" y="76200"/>
            <a:ext cx="9980682" cy="1096962"/>
          </a:xfrm>
        </p:spPr>
        <p:txBody>
          <a:bodyPr anchor="b">
            <a:normAutofit/>
          </a:bodyPr>
          <a:lstStyle/>
          <a:p>
            <a:r>
              <a:rPr lang="en-US" dirty="0"/>
              <a:t>Checking the simple model</a:t>
            </a:r>
          </a:p>
        </p:txBody>
      </p:sp>
      <p:sp>
        <p:nvSpPr>
          <p:cNvPr id="3" name="Content Placeholder 2">
            <a:extLst>
              <a:ext uri="{FF2B5EF4-FFF2-40B4-BE49-F238E27FC236}">
                <a16:creationId xmlns:a16="http://schemas.microsoft.com/office/drawing/2014/main" id="{0B473E0D-36B9-A143-B842-A8C48B69F2A9}"/>
              </a:ext>
            </a:extLst>
          </p:cNvPr>
          <p:cNvSpPr>
            <a:spLocks noGrp="1"/>
          </p:cNvSpPr>
          <p:nvPr>
            <p:ph type="body" sz="half" idx="2"/>
          </p:nvPr>
        </p:nvSpPr>
        <p:spPr>
          <a:xfrm>
            <a:off x="422147" y="1475509"/>
            <a:ext cx="4384548" cy="4572000"/>
          </a:xfrm>
        </p:spPr>
        <p:txBody>
          <a:bodyPr>
            <a:normAutofit/>
          </a:bodyPr>
          <a:lstStyle/>
          <a:p>
            <a:r>
              <a:rPr lang="en-US" dirty="0"/>
              <a:t>summary(model1)</a:t>
            </a:r>
          </a:p>
        </p:txBody>
      </p:sp>
      <p:pic>
        <p:nvPicPr>
          <p:cNvPr id="6" name="Content Placeholder 5" descr="A screenshot of text&#10;&#10;Description automatically generated">
            <a:extLst>
              <a:ext uri="{FF2B5EF4-FFF2-40B4-BE49-F238E27FC236}">
                <a16:creationId xmlns:a16="http://schemas.microsoft.com/office/drawing/2014/main" id="{E325486C-8F33-8240-BB9C-FF86645B66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147" y="2056004"/>
            <a:ext cx="8486325" cy="4625047"/>
          </a:xfrm>
          <a:noFill/>
        </p:spPr>
      </p:pic>
    </p:spTree>
    <p:extLst>
      <p:ext uri="{BB962C8B-B14F-4D97-AF65-F5344CB8AC3E}">
        <p14:creationId xmlns:p14="http://schemas.microsoft.com/office/powerpoint/2010/main" val="299943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F41ED0-433D-9C43-9A4B-8BA9401B527B}"/>
              </a:ext>
            </a:extLst>
          </p:cNvPr>
          <p:cNvSpPr>
            <a:spLocks noGrp="1"/>
          </p:cNvSpPr>
          <p:nvPr>
            <p:ph type="body" sz="half" idx="2"/>
          </p:nvPr>
        </p:nvSpPr>
        <p:spPr>
          <a:xfrm>
            <a:off x="1104899" y="1600200"/>
            <a:ext cx="9895609" cy="4565073"/>
          </a:xfrm>
        </p:spPr>
        <p:txBody>
          <a:bodyPr>
            <a:normAutofit/>
          </a:bodyPr>
          <a:lstStyle/>
          <a:p>
            <a:r>
              <a:rPr lang="en-US" sz="2400" dirty="0"/>
              <a:t>We can see that the R^2=0.75 which is better than expected, considering these data is what the insurance used to decided the charges amount. </a:t>
            </a:r>
          </a:p>
          <a:p>
            <a:r>
              <a:rPr lang="en-US" sz="2400" dirty="0"/>
              <a:t>And we are simply re-creating it, it is normal. Then we are trying to use step wise elimination to get a better fit model </a:t>
            </a:r>
          </a:p>
        </p:txBody>
      </p:sp>
    </p:spTree>
    <p:extLst>
      <p:ext uri="{BB962C8B-B14F-4D97-AF65-F5344CB8AC3E}">
        <p14:creationId xmlns:p14="http://schemas.microsoft.com/office/powerpoint/2010/main" val="54081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964FD-C2C3-F14A-8391-D217FC2EA3A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6D10E5-C5EA-674B-935F-AB15C937F03C}"/>
              </a:ext>
            </a:extLst>
          </p:cNvPr>
          <p:cNvSpPr>
            <a:spLocks noGrp="1"/>
          </p:cNvSpPr>
          <p:nvPr>
            <p:ph type="body" sz="half" idx="2"/>
          </p:nvPr>
        </p:nvSpPr>
        <p:spPr/>
        <p:txBody>
          <a:bodyPr/>
          <a:lstStyle/>
          <a:p>
            <a:endParaRPr lang="en-US"/>
          </a:p>
        </p:txBody>
      </p:sp>
      <p:pic>
        <p:nvPicPr>
          <p:cNvPr id="6" name="Content Placeholder 5">
            <a:extLst>
              <a:ext uri="{FF2B5EF4-FFF2-40B4-BE49-F238E27FC236}">
                <a16:creationId xmlns:a16="http://schemas.microsoft.com/office/drawing/2014/main" id="{01D9727C-0905-3A46-98F9-D06AFACB4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926" y="1388918"/>
            <a:ext cx="4987315" cy="4994564"/>
          </a:xfrm>
        </p:spPr>
      </p:pic>
      <p:pic>
        <p:nvPicPr>
          <p:cNvPr id="8" name="Picture 7" descr="A close up of text on a white background&#10;&#10;Description automatically generated">
            <a:extLst>
              <a:ext uri="{FF2B5EF4-FFF2-40B4-BE49-F238E27FC236}">
                <a16:creationId xmlns:a16="http://schemas.microsoft.com/office/drawing/2014/main" id="{68D8227A-6489-4C46-AB00-00937E5B8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242" y="1388918"/>
            <a:ext cx="4793394" cy="4994564"/>
          </a:xfrm>
          <a:prstGeom prst="rect">
            <a:avLst/>
          </a:prstGeom>
        </p:spPr>
      </p:pic>
    </p:spTree>
    <p:extLst>
      <p:ext uri="{BB962C8B-B14F-4D97-AF65-F5344CB8AC3E}">
        <p14:creationId xmlns:p14="http://schemas.microsoft.com/office/powerpoint/2010/main" val="217876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1E0F-ABB7-6141-B780-7C785B19F7A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A9F407D-A8C6-EA40-8385-AFCB19DA8DBD}"/>
              </a:ext>
            </a:extLst>
          </p:cNvPr>
          <p:cNvSpPr>
            <a:spLocks noGrp="1"/>
          </p:cNvSpPr>
          <p:nvPr>
            <p:ph type="body" sz="half" idx="2"/>
          </p:nvPr>
        </p:nvSpPr>
        <p:spPr/>
        <p:txBody>
          <a:bodyPr/>
          <a:lstStyle/>
          <a:p>
            <a:endParaRPr lang="en-US" dirty="0"/>
          </a:p>
        </p:txBody>
      </p:sp>
      <p:pic>
        <p:nvPicPr>
          <p:cNvPr id="6" name="Content Placeholder 5" descr="A close up of text on a white background&#10;&#10;Description automatically generated">
            <a:extLst>
              <a:ext uri="{FF2B5EF4-FFF2-40B4-BE49-F238E27FC236}">
                <a16:creationId xmlns:a16="http://schemas.microsoft.com/office/drawing/2014/main" id="{4ABA8A79-FB22-2D43-9B0C-B6F0FD988C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1600200"/>
            <a:ext cx="4216059" cy="4572000"/>
          </a:xfrm>
        </p:spPr>
      </p:pic>
      <p:pic>
        <p:nvPicPr>
          <p:cNvPr id="8" name="Picture 7" descr="A close up of text on a white background&#10;&#10;Description automatically generated">
            <a:extLst>
              <a:ext uri="{FF2B5EF4-FFF2-40B4-BE49-F238E27FC236}">
                <a16:creationId xmlns:a16="http://schemas.microsoft.com/office/drawing/2014/main" id="{D2C3E6C3-9741-0A4B-B005-74450A89E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449" y="1600200"/>
            <a:ext cx="4216060" cy="4632237"/>
          </a:xfrm>
          <a:prstGeom prst="rect">
            <a:avLst/>
          </a:prstGeom>
        </p:spPr>
      </p:pic>
    </p:spTree>
    <p:extLst>
      <p:ext uri="{BB962C8B-B14F-4D97-AF65-F5344CB8AC3E}">
        <p14:creationId xmlns:p14="http://schemas.microsoft.com/office/powerpoint/2010/main" val="45242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2376-73BA-BE4D-BD89-5E40D5F55E9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0534978-68F8-E14C-B08C-1C4FD1964ED7}"/>
              </a:ext>
            </a:extLst>
          </p:cNvPr>
          <p:cNvSpPr>
            <a:spLocks noGrp="1"/>
          </p:cNvSpPr>
          <p:nvPr>
            <p:ph type="body" sz="half" idx="2"/>
          </p:nvPr>
        </p:nvSpPr>
        <p:spPr/>
        <p:txBody>
          <a:bodyPr/>
          <a:lstStyle/>
          <a:p>
            <a:endParaRPr lang="en-US"/>
          </a:p>
        </p:txBody>
      </p:sp>
      <p:pic>
        <p:nvPicPr>
          <p:cNvPr id="6" name="Content Placeholder 5" descr="A close up of text on a white background&#10;&#10;Description automatically generated">
            <a:extLst>
              <a:ext uri="{FF2B5EF4-FFF2-40B4-BE49-F238E27FC236}">
                <a16:creationId xmlns:a16="http://schemas.microsoft.com/office/drawing/2014/main" id="{DF8BE043-0CEB-1A4D-A764-A3CEA6E73F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8137" y="1600200"/>
            <a:ext cx="4652801" cy="4572000"/>
          </a:xfrm>
        </p:spPr>
      </p:pic>
      <p:pic>
        <p:nvPicPr>
          <p:cNvPr id="8" name="Picture 7" descr="A screenshot of a cell phone&#10;&#10;Description automatically generated">
            <a:extLst>
              <a:ext uri="{FF2B5EF4-FFF2-40B4-BE49-F238E27FC236}">
                <a16:creationId xmlns:a16="http://schemas.microsoft.com/office/drawing/2014/main" id="{242FB785-3C81-7244-83E0-7900DDF59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117" y="1600200"/>
            <a:ext cx="5046020" cy="4572000"/>
          </a:xfrm>
          <a:prstGeom prst="rect">
            <a:avLst/>
          </a:prstGeom>
        </p:spPr>
      </p:pic>
    </p:spTree>
    <p:extLst>
      <p:ext uri="{BB962C8B-B14F-4D97-AF65-F5344CB8AC3E}">
        <p14:creationId xmlns:p14="http://schemas.microsoft.com/office/powerpoint/2010/main" val="20084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6C28-E31C-4C41-92D7-23F0A736E994}"/>
              </a:ext>
            </a:extLst>
          </p:cNvPr>
          <p:cNvSpPr>
            <a:spLocks noGrp="1"/>
          </p:cNvSpPr>
          <p:nvPr>
            <p:ph type="title"/>
          </p:nvPr>
        </p:nvSpPr>
        <p:spPr/>
        <p:txBody>
          <a:bodyPr/>
          <a:lstStyle/>
          <a:p>
            <a:endParaRPr lang="en-US"/>
          </a:p>
        </p:txBody>
      </p:sp>
      <p:pic>
        <p:nvPicPr>
          <p:cNvPr id="6" name="Content Placeholder 5" descr="A screenshot of a cell phone&#10;&#10;Description automatically generated">
            <a:extLst>
              <a:ext uri="{FF2B5EF4-FFF2-40B4-BE49-F238E27FC236}">
                <a16:creationId xmlns:a16="http://schemas.microsoft.com/office/drawing/2014/main" id="{6E57F8FE-A957-8C48-8318-EDB47BABC2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1344770"/>
            <a:ext cx="8773391" cy="3055409"/>
          </a:xfrm>
        </p:spPr>
      </p:pic>
    </p:spTree>
    <p:extLst>
      <p:ext uri="{BB962C8B-B14F-4D97-AF65-F5344CB8AC3E}">
        <p14:creationId xmlns:p14="http://schemas.microsoft.com/office/powerpoint/2010/main" val="114148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4" name="Content Placeholder 3"/>
          <p:cNvSpPr>
            <a:spLocks noGrp="1"/>
          </p:cNvSpPr>
          <p:nvPr>
            <p:ph sz="half" idx="2"/>
          </p:nvPr>
        </p:nvSpPr>
        <p:spPr>
          <a:xfrm>
            <a:off x="1104899" y="1745674"/>
            <a:ext cx="9382991" cy="3879272"/>
          </a:xfrm>
        </p:spPr>
        <p:txBody>
          <a:bodyPr>
            <a:normAutofit lnSpcReduction="10000"/>
          </a:bodyPr>
          <a:lstStyle/>
          <a:p>
            <a:r>
              <a:rPr lang="en-US" dirty="0"/>
              <a:t>As we can see here, the model we create can be useful predicting the insurance charges of the major U.S insurance company. And shown that, most of the group who is charges extra money is the group who are struggling, like the elder, lower BMI group and the people who have multiple children. Which makes them even harder to live or in some cases, they can’t afford the insurance. </a:t>
            </a:r>
          </a:p>
          <a:p>
            <a:r>
              <a:rPr lang="en-US" dirty="0"/>
              <a:t>However, blaming the insurance company who are charging extra for those group is also unfair, which the risk that are taking insurance them is more than the ordinary health people. And yet, as a beneficial company, making money is sessional to keep the company alive. </a:t>
            </a:r>
          </a:p>
          <a:p>
            <a:r>
              <a:rPr lang="en-US" dirty="0"/>
              <a:t>So, to be conclude, a better insurance plan, or the government should step in in order to help the company or start its own insurance plan is essential for American people.</a:t>
            </a:r>
          </a:p>
        </p:txBody>
      </p:sp>
    </p:spTree>
    <p:extLst>
      <p:ext uri="{BB962C8B-B14F-4D97-AF65-F5344CB8AC3E}">
        <p14:creationId xmlns:p14="http://schemas.microsoft.com/office/powerpoint/2010/main" val="22244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Literature Cited </a:t>
            </a:r>
          </a:p>
        </p:txBody>
      </p:sp>
      <p:sp>
        <p:nvSpPr>
          <p:cNvPr id="4" name="Text Placeholder 3"/>
          <p:cNvSpPr>
            <a:spLocks noGrp="1"/>
          </p:cNvSpPr>
          <p:nvPr>
            <p:ph type="body" sz="half" idx="2"/>
          </p:nvPr>
        </p:nvSpPr>
        <p:spPr>
          <a:xfrm>
            <a:off x="1104899" y="1600201"/>
            <a:ext cx="10089573" cy="1503218"/>
          </a:xfrm>
        </p:spPr>
        <p:txBody>
          <a:bodyPr>
            <a:normAutofit lnSpcReduction="10000"/>
          </a:bodyPr>
          <a:lstStyle/>
          <a:p>
            <a:r>
              <a:rPr lang="en-US" dirty="0">
                <a:hlinkClick r:id="rId2"/>
              </a:rPr>
              <a:t>https://blog.csdn.net/tmb8z9vdm66wh68vx1/article/details/79544739?ops_request_misc=&amp;request_id=&amp;biz_id=102&amp;utm_source=distribute.pc_search_result.none-task-blog-2~all~sobaiduweb~default-5</a:t>
            </a:r>
            <a:endParaRPr lang="en-US" dirty="0"/>
          </a:p>
          <a:p>
            <a:endParaRPr lang="en-US" dirty="0"/>
          </a:p>
          <a:p>
            <a:r>
              <a:rPr lang="en-US" dirty="0"/>
              <a:t>https://</a:t>
            </a:r>
            <a:r>
              <a:rPr lang="en-US" dirty="0" err="1"/>
              <a:t>github.com</a:t>
            </a:r>
            <a:r>
              <a:rPr lang="en-US" dirty="0"/>
              <a:t>/</a:t>
            </a:r>
            <a:r>
              <a:rPr lang="en-US" dirty="0" err="1"/>
              <a:t>stedy</a:t>
            </a:r>
            <a:r>
              <a:rPr lang="en-US" dirty="0"/>
              <a:t>/Machine-Learning-with-R-datasets/find/master</a:t>
            </a:r>
          </a:p>
        </p:txBody>
      </p:sp>
    </p:spTree>
    <p:extLst>
      <p:ext uri="{BB962C8B-B14F-4D97-AF65-F5344CB8AC3E}">
        <p14:creationId xmlns:p14="http://schemas.microsoft.com/office/powerpoint/2010/main" val="31970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Title and Content Layout with List</a:t>
            </a:r>
          </a:p>
        </p:txBody>
      </p:sp>
      <p:sp>
        <p:nvSpPr>
          <p:cNvPr id="14" name="Content Placeholder 13"/>
          <p:cNvSpPr>
            <a:spLocks noGrp="1"/>
          </p:cNvSpPr>
          <p:nvPr>
            <p:ph idx="1"/>
          </p:nvPr>
        </p:nvSpPr>
        <p:spPr>
          <a:xfrm>
            <a:off x="1104900" y="1600200"/>
            <a:ext cx="9982200" cy="3512127"/>
          </a:xfrm>
        </p:spPr>
        <p:txBody>
          <a:bodyPr/>
          <a:lstStyle/>
          <a:p>
            <a:r>
              <a:rPr lang="en-US" dirty="0"/>
              <a:t>Abstract </a:t>
            </a:r>
          </a:p>
          <a:p>
            <a:r>
              <a:rPr lang="en-US" dirty="0"/>
              <a:t>Introduction </a:t>
            </a:r>
          </a:p>
          <a:p>
            <a:r>
              <a:rPr lang="en-US" dirty="0"/>
              <a:t>Materials and Methods* </a:t>
            </a:r>
          </a:p>
          <a:p>
            <a:r>
              <a:rPr lang="en-US" dirty="0"/>
              <a:t> Results </a:t>
            </a:r>
          </a:p>
          <a:p>
            <a:r>
              <a:rPr lang="en-US" dirty="0"/>
              <a:t> Discussion </a:t>
            </a:r>
          </a:p>
          <a:p>
            <a:r>
              <a:rPr lang="en-US" dirty="0"/>
              <a:t> Literature Cited </a:t>
            </a: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DD40-EA6C-8848-A9BA-729A620512F9}"/>
              </a:ext>
            </a:extLst>
          </p:cNvPr>
          <p:cNvSpPr>
            <a:spLocks noGrp="1"/>
          </p:cNvSpPr>
          <p:nvPr>
            <p:ph type="title"/>
          </p:nvPr>
        </p:nvSpPr>
        <p:spPr/>
        <p:txBody>
          <a:bodyPr/>
          <a:lstStyle/>
          <a:p>
            <a:r>
              <a:rPr lang="en-US" dirty="0"/>
              <a:t>Abstraction</a:t>
            </a:r>
          </a:p>
        </p:txBody>
      </p:sp>
      <p:sp>
        <p:nvSpPr>
          <p:cNvPr id="3" name="Content Placeholder 2">
            <a:extLst>
              <a:ext uri="{FF2B5EF4-FFF2-40B4-BE49-F238E27FC236}">
                <a16:creationId xmlns:a16="http://schemas.microsoft.com/office/drawing/2014/main" id="{C924B49F-6603-8E41-82C7-1210F09A9B96}"/>
              </a:ext>
            </a:extLst>
          </p:cNvPr>
          <p:cNvSpPr>
            <a:spLocks noGrp="1"/>
          </p:cNvSpPr>
          <p:nvPr>
            <p:ph idx="1"/>
          </p:nvPr>
        </p:nvSpPr>
        <p:spPr/>
        <p:txBody>
          <a:bodyPr/>
          <a:lstStyle/>
          <a:p>
            <a:r>
              <a:rPr lang="en-US" sz="2800" dirty="0"/>
              <a:t>In this project, we used the linear regression model and the stepwise selection in order to create a simple model of how the major insurance company react to certain group of the consumer that react to there personal behavior.</a:t>
            </a:r>
          </a:p>
          <a:p>
            <a:r>
              <a:rPr lang="en-US" sz="2800" dirty="0"/>
              <a:t>In order to find the best model that can be represent average insurance cost, we would take the measure of U.S. Census Bureau with the following data set, which contains 1338 sample points. </a:t>
            </a:r>
          </a:p>
        </p:txBody>
      </p:sp>
    </p:spTree>
    <p:extLst>
      <p:ext uri="{BB962C8B-B14F-4D97-AF65-F5344CB8AC3E}">
        <p14:creationId xmlns:p14="http://schemas.microsoft.com/office/powerpoint/2010/main" val="268273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C53E-B2F4-C442-B611-A8A74FD6DF70}"/>
              </a:ext>
            </a:extLst>
          </p:cNvPr>
          <p:cNvSpPr>
            <a:spLocks noGrp="1"/>
          </p:cNvSpPr>
          <p:nvPr>
            <p:ph type="title"/>
          </p:nvPr>
        </p:nvSpPr>
        <p:spPr/>
        <p:txBody>
          <a:bodyPr/>
          <a:lstStyle/>
          <a:p>
            <a:r>
              <a:rPr lang="en-US" dirty="0"/>
              <a:t>Variable name </a:t>
            </a:r>
          </a:p>
        </p:txBody>
      </p:sp>
      <p:sp>
        <p:nvSpPr>
          <p:cNvPr id="3" name="Content Placeholder 2">
            <a:extLst>
              <a:ext uri="{FF2B5EF4-FFF2-40B4-BE49-F238E27FC236}">
                <a16:creationId xmlns:a16="http://schemas.microsoft.com/office/drawing/2014/main" id="{52A92D23-20CD-C140-98A8-46781552D45B}"/>
              </a:ext>
            </a:extLst>
          </p:cNvPr>
          <p:cNvSpPr>
            <a:spLocks noGrp="1"/>
          </p:cNvSpPr>
          <p:nvPr>
            <p:ph idx="1"/>
          </p:nvPr>
        </p:nvSpPr>
        <p:spPr/>
        <p:txBody>
          <a:bodyPr>
            <a:normAutofit lnSpcReduction="10000"/>
          </a:bodyPr>
          <a:lstStyle/>
          <a:p>
            <a:r>
              <a:rPr lang="en-US" sz="2400" dirty="0"/>
              <a:t>age: An integer which represent the age of the consumer </a:t>
            </a:r>
            <a:endParaRPr lang="zh-CN" altLang="en-US" sz="2400" dirty="0"/>
          </a:p>
          <a:p>
            <a:r>
              <a:rPr lang="en-US" sz="2400" dirty="0"/>
              <a:t>sex: the sex of the consumer,(male or female)</a:t>
            </a:r>
          </a:p>
          <a:p>
            <a:r>
              <a:rPr lang="en-US" sz="2400" dirty="0"/>
              <a:t>BMI: This is a numerical value of your weight in relation to your height. </a:t>
            </a:r>
          </a:p>
          <a:p>
            <a:r>
              <a:rPr lang="en-US" sz="2400" dirty="0"/>
              <a:t>children: this is an integer which is the number of children the consumer have</a:t>
            </a:r>
          </a:p>
          <a:p>
            <a:r>
              <a:rPr lang="en-US" sz="2400" dirty="0"/>
              <a:t>smoker: Yes means the consumer is a smoker and no means the consumer is not a smoker.</a:t>
            </a:r>
          </a:p>
          <a:p>
            <a:r>
              <a:rPr lang="en-US" sz="2400" dirty="0"/>
              <a:t>region: According to where the consumer live in America, divide the country in to 4 parts geometrically: northeast, southeast, southwest and northwest.</a:t>
            </a:r>
          </a:p>
          <a:p>
            <a:endParaRPr lang="en-US" dirty="0"/>
          </a:p>
        </p:txBody>
      </p:sp>
    </p:spTree>
    <p:extLst>
      <p:ext uri="{BB962C8B-B14F-4D97-AF65-F5344CB8AC3E}">
        <p14:creationId xmlns:p14="http://schemas.microsoft.com/office/powerpoint/2010/main" val="215566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C668-EFAF-3741-B2F5-7E3F188B4E1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B1C8CC5-B59C-0241-AA77-779112021807}"/>
              </a:ext>
            </a:extLst>
          </p:cNvPr>
          <p:cNvSpPr>
            <a:spLocks noGrp="1"/>
          </p:cNvSpPr>
          <p:nvPr>
            <p:ph idx="1"/>
          </p:nvPr>
        </p:nvSpPr>
        <p:spPr/>
        <p:txBody>
          <a:bodyPr>
            <a:normAutofit/>
          </a:bodyPr>
          <a:lstStyle/>
          <a:p>
            <a:pPr marL="0" indent="0">
              <a:buNone/>
            </a:pPr>
            <a:r>
              <a:rPr lang="en-US" sz="2800" dirty="0"/>
              <a:t>During this crises of  covid-19, having a good insurance became essential to the daily workers. And yet, only 60% of the Americans are covered by the insurance, and those who are covered, must spend thousands of dollar each month, so I decided to do a research on the estimation on how much money people must spend each year. And gives us a more general idea of how it can be effected American way of living</a:t>
            </a:r>
          </a:p>
        </p:txBody>
      </p:sp>
    </p:spTree>
    <p:extLst>
      <p:ext uri="{BB962C8B-B14F-4D97-AF65-F5344CB8AC3E}">
        <p14:creationId xmlns:p14="http://schemas.microsoft.com/office/powerpoint/2010/main" val="242207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7546-AA1E-FE4F-900A-A0453D929111}"/>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EAE083C5-8E42-CF49-8C1E-A4C1BBEF6649}"/>
              </a:ext>
            </a:extLst>
          </p:cNvPr>
          <p:cNvSpPr>
            <a:spLocks noGrp="1"/>
          </p:cNvSpPr>
          <p:nvPr>
            <p:ph idx="1"/>
          </p:nvPr>
        </p:nvSpPr>
        <p:spPr>
          <a:xfrm>
            <a:off x="1104900" y="1600200"/>
            <a:ext cx="9982200" cy="2459182"/>
          </a:xfrm>
        </p:spPr>
        <p:txBody>
          <a:bodyPr/>
          <a:lstStyle/>
          <a:p>
            <a:r>
              <a:rPr lang="en-US" dirty="0"/>
              <a:t>First, we would look at the distribution of the charges</a:t>
            </a:r>
          </a:p>
          <a:p>
            <a:endParaRPr lang="en-US" dirty="0"/>
          </a:p>
          <a:p>
            <a:endParaRPr lang="en-US" dirty="0"/>
          </a:p>
          <a:p>
            <a:endParaRPr lang="en-US" dirty="0"/>
          </a:p>
        </p:txBody>
      </p:sp>
      <p:pic>
        <p:nvPicPr>
          <p:cNvPr id="5" name="Picture 4" descr="A picture containing knife&#10;&#10;Description automatically generated">
            <a:extLst>
              <a:ext uri="{FF2B5EF4-FFF2-40B4-BE49-F238E27FC236}">
                <a16:creationId xmlns:a16="http://schemas.microsoft.com/office/drawing/2014/main" id="{40EA74B0-2BF5-5D45-84F2-5A38540AB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141682"/>
            <a:ext cx="4368800" cy="736600"/>
          </a:xfrm>
          <a:prstGeom prst="rect">
            <a:avLst/>
          </a:prstGeom>
        </p:spPr>
      </p:pic>
      <p:pic>
        <p:nvPicPr>
          <p:cNvPr id="6" name="Picture 5">
            <a:extLst>
              <a:ext uri="{FF2B5EF4-FFF2-40B4-BE49-F238E27FC236}">
                <a16:creationId xmlns:a16="http://schemas.microsoft.com/office/drawing/2014/main" id="{650C5F36-C898-F441-88C7-0C520DB8D32F}"/>
              </a:ext>
            </a:extLst>
          </p:cNvPr>
          <p:cNvPicPr>
            <a:picLocks noChangeAspect="1"/>
          </p:cNvPicPr>
          <p:nvPr/>
        </p:nvPicPr>
        <p:blipFill>
          <a:blip r:embed="rId3"/>
          <a:stretch>
            <a:fillRect/>
          </a:stretch>
        </p:blipFill>
        <p:spPr>
          <a:xfrm>
            <a:off x="1234060" y="2829791"/>
            <a:ext cx="4086085" cy="3956099"/>
          </a:xfrm>
          <a:prstGeom prst="rect">
            <a:avLst/>
          </a:prstGeom>
        </p:spPr>
      </p:pic>
    </p:spTree>
    <p:extLst>
      <p:ext uri="{BB962C8B-B14F-4D97-AF65-F5344CB8AC3E}">
        <p14:creationId xmlns:p14="http://schemas.microsoft.com/office/powerpoint/2010/main" val="171060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64DEE-EC78-0F48-A5A0-677982E6E2A9}"/>
              </a:ext>
            </a:extLst>
          </p:cNvPr>
          <p:cNvSpPr>
            <a:spLocks noGrp="1"/>
          </p:cNvSpPr>
          <p:nvPr>
            <p:ph idx="1"/>
          </p:nvPr>
        </p:nvSpPr>
        <p:spPr/>
        <p:txBody>
          <a:bodyPr>
            <a:normAutofit/>
          </a:bodyPr>
          <a:lstStyle/>
          <a:p>
            <a:r>
              <a:rPr lang="en-US" sz="2800" dirty="0"/>
              <a:t>We can conclude that in our data points, most people have the insurance bill around 0 to 15000 dollars per year, and the average is 13270 dollars. which is approximate to one third of the average wages in America in 2019.</a:t>
            </a:r>
          </a:p>
          <a:p>
            <a:r>
              <a:rPr lang="en-US" sz="2800" dirty="0"/>
              <a:t>And we can also see that the distribution is skew to the right with the median of  9382 dollars.</a:t>
            </a:r>
          </a:p>
        </p:txBody>
      </p:sp>
    </p:spTree>
    <p:extLst>
      <p:ext uri="{BB962C8B-B14F-4D97-AF65-F5344CB8AC3E}">
        <p14:creationId xmlns:p14="http://schemas.microsoft.com/office/powerpoint/2010/main" val="9880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009B2B-5DC8-EA4E-9200-F85203ED0904}"/>
              </a:ext>
            </a:extLst>
          </p:cNvPr>
          <p:cNvSpPr>
            <a:spLocks noGrp="1"/>
          </p:cNvSpPr>
          <p:nvPr>
            <p:ph idx="1"/>
          </p:nvPr>
        </p:nvSpPr>
        <p:spPr/>
        <p:txBody>
          <a:bodyPr/>
          <a:lstStyle/>
          <a:p>
            <a:r>
              <a:rPr lang="en-US" dirty="0"/>
              <a:t>Then we want to see the correlation between each variables, and we get the matrix</a:t>
            </a:r>
          </a:p>
          <a:p>
            <a:endParaRPr lang="en-US" dirty="0"/>
          </a:p>
          <a:p>
            <a:endParaRPr lang="en-US" dirty="0"/>
          </a:p>
          <a:p>
            <a:endParaRPr lang="en-US" dirty="0"/>
          </a:p>
          <a:p>
            <a:r>
              <a:rPr lang="en-US" dirty="0"/>
              <a:t>We can see that there is a significant relationship between age and charges, </a:t>
            </a:r>
            <a:r>
              <a:rPr lang="en-US" dirty="0" err="1"/>
              <a:t>bmi</a:t>
            </a:r>
            <a:r>
              <a:rPr lang="en-US" dirty="0"/>
              <a:t> and charge children and charges.</a:t>
            </a:r>
          </a:p>
          <a:p>
            <a:r>
              <a:rPr lang="en-US" dirty="0"/>
              <a:t>And the correlation between age and BMI is also strong.</a:t>
            </a:r>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25E286A6-5A15-6C45-95A8-5AAC4BFBA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455" y="2156691"/>
            <a:ext cx="5232400" cy="1320800"/>
          </a:xfrm>
          <a:prstGeom prst="rect">
            <a:avLst/>
          </a:prstGeom>
        </p:spPr>
      </p:pic>
    </p:spTree>
    <p:extLst>
      <p:ext uri="{BB962C8B-B14F-4D97-AF65-F5344CB8AC3E}">
        <p14:creationId xmlns:p14="http://schemas.microsoft.com/office/powerpoint/2010/main" val="49344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95982-13CC-3646-81EA-36A00678874B}"/>
              </a:ext>
            </a:extLst>
          </p:cNvPr>
          <p:cNvSpPr>
            <a:spLocks noGrp="1"/>
          </p:cNvSpPr>
          <p:nvPr>
            <p:ph type="title"/>
          </p:nvPr>
        </p:nvSpPr>
        <p:spPr>
          <a:xfrm>
            <a:off x="1104900" y="76200"/>
            <a:ext cx="9980682" cy="1096962"/>
          </a:xfrm>
        </p:spPr>
        <p:txBody>
          <a:bodyPr anchor="b">
            <a:normAutofit/>
          </a:bodyPr>
          <a:lstStyle/>
          <a:p>
            <a:r>
              <a:rPr lang="en-US" dirty="0"/>
              <a:t>scatterplot matrix</a:t>
            </a:r>
          </a:p>
        </p:txBody>
      </p:sp>
      <p:sp>
        <p:nvSpPr>
          <p:cNvPr id="3" name="Content Placeholder 2">
            <a:extLst>
              <a:ext uri="{FF2B5EF4-FFF2-40B4-BE49-F238E27FC236}">
                <a16:creationId xmlns:a16="http://schemas.microsoft.com/office/drawing/2014/main" id="{E11343B5-CD69-074B-9DD6-0A379588F218}"/>
              </a:ext>
            </a:extLst>
          </p:cNvPr>
          <p:cNvSpPr>
            <a:spLocks noGrp="1"/>
          </p:cNvSpPr>
          <p:nvPr>
            <p:ph sz="half" idx="1"/>
          </p:nvPr>
        </p:nvSpPr>
        <p:spPr>
          <a:xfrm>
            <a:off x="1104900" y="1600200"/>
            <a:ext cx="4914900" cy="4571999"/>
          </a:xfrm>
        </p:spPr>
        <p:txBody>
          <a:bodyPr>
            <a:normAutofit/>
          </a:bodyPr>
          <a:lstStyle/>
          <a:p>
            <a:r>
              <a:rPr lang="en-US" sz="2800" dirty="0"/>
              <a:t>scatterplot matrix is also showing that as ages go up, the charges also go up, in the graph age vs charge, there is some linear line that shows the relation.</a:t>
            </a:r>
          </a:p>
        </p:txBody>
      </p:sp>
      <p:pic>
        <p:nvPicPr>
          <p:cNvPr id="4" name="Picture 3" descr="A screenshot of a cell phone&#10;&#10;Description automatically generated">
            <a:extLst>
              <a:ext uri="{FF2B5EF4-FFF2-40B4-BE49-F238E27FC236}">
                <a16:creationId xmlns:a16="http://schemas.microsoft.com/office/drawing/2014/main" id="{C5FAA1EB-941E-CB48-8340-3B14E8750081}"/>
              </a:ext>
            </a:extLst>
          </p:cNvPr>
          <p:cNvPicPr>
            <a:picLocks noChangeAspect="1"/>
          </p:cNvPicPr>
          <p:nvPr/>
        </p:nvPicPr>
        <p:blipFill>
          <a:blip r:embed="rId2"/>
          <a:stretch>
            <a:fillRect/>
          </a:stretch>
        </p:blipFill>
        <p:spPr>
          <a:xfrm>
            <a:off x="6266860" y="1600200"/>
            <a:ext cx="4725580" cy="4571999"/>
          </a:xfrm>
          <a:prstGeom prst="rect">
            <a:avLst/>
          </a:prstGeom>
          <a:noFill/>
        </p:spPr>
      </p:pic>
    </p:spTree>
    <p:extLst>
      <p:ext uri="{BB962C8B-B14F-4D97-AF65-F5344CB8AC3E}">
        <p14:creationId xmlns:p14="http://schemas.microsoft.com/office/powerpoint/2010/main" val="104476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46</TotalTime>
  <Words>837</Words>
  <Application>Microsoft Macintosh PowerPoint</Application>
  <PresentationFormat>Widescreen</PresentationFormat>
  <Paragraphs>55</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Euphemia</vt:lpstr>
      <vt:lpstr>Plantagenet Cherokee</vt:lpstr>
      <vt:lpstr>Wingdings</vt:lpstr>
      <vt:lpstr>Academic Literature 16x9</vt:lpstr>
      <vt:lpstr>U.S Insurance policy </vt:lpstr>
      <vt:lpstr>Title and Content Layout with List</vt:lpstr>
      <vt:lpstr>Abstraction</vt:lpstr>
      <vt:lpstr>Variable name </vt:lpstr>
      <vt:lpstr>Introduction</vt:lpstr>
      <vt:lpstr>Analysis</vt:lpstr>
      <vt:lpstr>PowerPoint Presentation</vt:lpstr>
      <vt:lpstr>PowerPoint Presentation</vt:lpstr>
      <vt:lpstr>scatterplot matrix</vt:lpstr>
      <vt:lpstr>Simple regression model</vt:lpstr>
      <vt:lpstr>Checking the simple model</vt:lpstr>
      <vt:lpstr>PowerPoint Presentation</vt:lpstr>
      <vt:lpstr>PowerPoint Presentation</vt:lpstr>
      <vt:lpstr>PowerPoint Presentation</vt:lpstr>
      <vt:lpstr>PowerPoint Presentation</vt:lpstr>
      <vt:lpstr>PowerPoint Presentation</vt:lpstr>
      <vt:lpstr>Discussion</vt:lpstr>
      <vt:lpstr> Literature Cited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Insurance policy </dc:title>
  <dc:creator>罗 james</dc:creator>
  <cp:lastModifiedBy>罗 james</cp:lastModifiedBy>
  <cp:revision>5</cp:revision>
  <dcterms:created xsi:type="dcterms:W3CDTF">2020-04-25T00:41:07Z</dcterms:created>
  <dcterms:modified xsi:type="dcterms:W3CDTF">2020-04-25T01:27:32Z</dcterms:modified>
</cp:coreProperties>
</file>